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2" r:id="rId19"/>
    <p:sldId id="273" r:id="rId20"/>
    <p:sldId id="274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7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19.08.2026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向大家汇报关于抖音核心功能——沉浸式算法推荐首页的测试方案。本次测试旨在为即将到来的版本迭代提供全面的质量保障，确保我们的核心流量入口稳定、流畅，并能持续为用户提供精准的个性化推荐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总体策略可以用一个金字塔模型来概括。塔基是功能和兼容性测试，确保基础体验。塔身是性能和异常测试，保障应用在复杂场景下的稳定性。塔尖则是灰度测试和业务指标监控，用来验证算法最终的业务价值。这个分层模型确保了我们测试的全面性和深度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功能测试方面，我们会运用等价类、场景法等多种方法，确保覆盖全面。对于非功能测试，我们重点关注性能和兼容性。性能上，我们会进行长时间稳定性测试和弱网测试。兼容性上，我们会建立设备矩阵，覆盖各种主流和非主流设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接下来是第四部分，测试计划。我们将明确测试的范围、时间进度和所需资源。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明确了测试范围，聚焦于首页推荐流的核心交互和功能，而像后端算法、其他业务模块等则不在本次测试范围内。整个测试周期为5个工作日，从需求分析到回归测试，每个阶段都有明确的任务和产出。我们的关键里程碑是版本成功进入灰度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资源方面，我们需要2名测试工程师，并进行明确分工。设备上，需要一个覆盖全面的设备池和必要的测试工具。账号方面，需要全新和高活跃两种账号来模拟不同用户。环境上，需要测试环境和灰度线上环境来完成整个测试闭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最后，我们来谈谈团队与能力。一个成功的测试项目离不开一支有能力的团队。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客观评估了团队能力，优势在于功能和移动端测试经验丰富，但在算法测试和深度性能分析方面存在不足。为此，我们制定了清晰的改进路线图，从短期的学习研讨，到中期的模型建立和专家培养，再到长期的业务导向转变，持续提升团队的综合能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除了依赖团队自身能力的提升，我们还将积极引入AI能力来赋能测试工作，提升测试效率和深度。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AI能力介入方面，我们计划从三个层面展开。首先，在测试设计阶段，利用AI辅助生成测试用例。其次，在执行阶段，探索更智能的自动化方案。最后，在分析阶段，利用AI进行智能日志分析和性能瓶颈定位，从而全面提升我们的测试效率和质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我的汇报到此结束，感谢大家的聆听。现在是问答环节，欢迎大家提问。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汇报将分为五个部分。首先，我会介绍项目的整体情况，包括产品价值和测试目标。接着，我们会深入诊断和分析测试对象，识别关键风险。第三部分将详细阐述我们的测试策略。第四部分是具体的测试计划，包括范围、时间和资源。最后，我们会对团队能力进行评估并规划改进方向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项目概述。抖音首页的推荐流，我们称之为产品的“心脏”。它通过沉浸式的上下滑体验和强大的算法驱动，不仅是提升用户粘性的核心引擎，也是平台商业变现和内容生态的基石。可以说，这个功能的体验直接决定了用户的留存和平台的商业价值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测试的背景是版本迭代，我们对算法、预加载和负反馈逻辑都做了优化。为了防范风险，我们设定了四大核心目标：首先是保障功能稳定，其次是验证算法的有效性，再者是确保性能和兼容性，最后是主动识别和控制风险，最终目标是提升用户体验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接下来，我们进入第二部分：诊断与分析。在这一部分，我们将深入剖析测试对象，并识别出潜在的质量挑战和风险。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这一页是对我们之前提到的5W2H分析法的详细展开。我们从七个维度——What, Why, Who, When, Where, How, How Much——对抖音首页推荐流的测试进行了全面梳理。这有助于我们明确测试范围、目标、资源和标准，确保测试工作的全面性和有效性。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分析过程中，我们识别出几个关键风险。首先是算法的黑盒特性，我们无法预测具体结果，但可以验证反馈逻辑。其次是性能衰减风险，长时间使用可能导致卡顿，我们将通过专项测试来监控。最后是复杂网络场景，弱网下的体验至关重要，我们会进行专门的模拟测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另外三个风险点是：广泛的兼容性风险，我们将通过设备矩阵来覆盖；应用中断场景，比如来电和切后台，我们会模拟这些情况；以及负反馈业务失效的风险，这直接关系到用户体验，我们会重点验证“不感兴趣”功能是否真正有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基于以上分析，我们制定了详细的测试策略。这一部分将介绍我们的总体框架、功能测试方法以及非功能测试的重点。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sv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7.sv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2413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抖音沉浸式算法推荐首页</a:t>
            </a:r>
            <a:endParaRPr lang="en-US" sz="1100" dirty="0"/>
          </a:p>
        </p:txBody>
      </p:sp>
      <p:sp>
        <p:nvSpPr>
          <p:cNvPr id="4" name="AutoShape 4"/>
          <p:cNvSpPr/>
          <p:nvPr/>
        </p:nvSpPr>
        <p:spPr>
          <a:xfrm>
            <a:off x="0" y="42545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 spc="60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测试方案汇报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0" y="5334000"/>
            <a:ext cx="2032000" cy="38100"/>
          </a:xfrm>
          <a:prstGeom prst="roundRect">
            <a:avLst>
              <a:gd name="adj" fmla="val 0"/>
            </a:avLst>
          </a:prstGeom>
          <a:solidFill>
            <a:srgbClr val="2DD4BF">
              <a:alpha val="60000"/>
            </a:srgbClr>
          </a:solidFill>
          <a:ln cap="flat" cmpd="sng">
            <a:solidFill>
              <a:srgbClr val="15BBA6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0" y="5842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2026年</a:t>
            </a:r>
            <a:r>
              <a:rPr lang="en-US" altLang="zh-CN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8</a:t>
            </a:r>
            <a:r>
              <a:rPr lang="en-US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月</a:t>
            </a:r>
            <a:r>
              <a:rPr lang="en-US" altLang="zh-CN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23</a:t>
            </a:r>
            <a:r>
              <a:rPr lang="zh-CN" altLang="en-US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日</a:t>
            </a:r>
            <a:r>
              <a:rPr lang="en-US" sz="1400" b="0" i="0" u="none" strike="noStrike" dirty="0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测试策略：总体测试策略框架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zh-CN" altLang="en-US" sz="1600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    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总体策略是</a:t>
            </a:r>
            <a:r>
              <a:rPr lang="en-US" sz="16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“分层测试，重点突破”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en-US" sz="16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通过组合多种测试类型和方法，确保从基础功能到核心业务价值的全链路质量保障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2984500"/>
            <a:ext cx="3429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2385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32258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</a:t>
            </a:r>
            <a:r>
              <a:rPr lang="en-US" sz="18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基础功能</a:t>
            </a:r>
            <a:endParaRPr lang="en-US" sz="1100" dirty="0"/>
          </a:p>
        </p:txBody>
      </p:sp>
      <p:cxnSp>
        <p:nvCxnSpPr>
          <p:cNvPr id="8" name="Connector 8"/>
          <p:cNvCxnSpPr/>
          <p:nvPr/>
        </p:nvCxnSpPr>
        <p:spPr>
          <a:xfrm rot="-14946">
            <a:off x="1016014" y="3740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38735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功能测试</a:t>
            </a:r>
            <a:r>
              <a:rPr lang="en-US" sz="14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 / </a:t>
            </a: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兼容性测试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覆盖核心功能点与主流终端设备，严格验证功能逻辑闭环，确保产品在不同机型、系统版本及分辨率下的流畅性体验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4381500" y="2984500"/>
            <a:ext cx="3429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3238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080000" y="32258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</a:t>
            </a:r>
            <a:r>
              <a:rPr lang="en-US" sz="18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性能测试</a:t>
            </a:r>
            <a:endParaRPr lang="en-US" sz="1100" dirty="0"/>
          </a:p>
        </p:txBody>
      </p:sp>
      <p:cxnSp>
        <p:nvCxnSpPr>
          <p:cNvPr id="13" name="Connector 13"/>
          <p:cNvCxnSpPr/>
          <p:nvPr/>
        </p:nvCxnSpPr>
        <p:spPr>
          <a:xfrm rot="-14946">
            <a:off x="4635514" y="3740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35500" y="38735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性能测试</a:t>
            </a:r>
            <a:r>
              <a:rPr lang="en-US" sz="14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 / </a:t>
            </a: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异常测试</a:t>
            </a:r>
            <a:endParaRPr lang="en-US" sz="1100" dirty="0"/>
          </a:p>
          <a:p>
            <a:pPr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针对高并发</a:t>
            </a:r>
            <a:r>
              <a:rPr lang="zh-CN" alt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（</a:t>
            </a:r>
            <a:r>
              <a:rPr lang="en" altLang="zh-CN" sz="1200" dirty="0" err="1"/>
              <a:t>Jmeter</a:t>
            </a:r>
            <a:r>
              <a:rPr lang="zh-CN" altLang="en" sz="1200" dirty="0"/>
              <a:t>自动化</a:t>
            </a:r>
            <a:r>
              <a:rPr lang="zh-CN" altLang="en-US" sz="1200" dirty="0"/>
              <a:t>）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弱网</a:t>
            </a:r>
            <a:r>
              <a:rPr lang="zh-CN" alt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（</a:t>
            </a:r>
            <a:r>
              <a:rPr lang="en" altLang="zh-CN" sz="1200" dirty="0"/>
              <a:t>Charles / Fiddler</a:t>
            </a:r>
            <a:r>
              <a:rPr lang="zh-CN" altLang="en" sz="1200" dirty="0"/>
              <a:t>自动化</a:t>
            </a:r>
            <a:r>
              <a:rPr lang="zh-CN" altLang="en-US" sz="1200" dirty="0"/>
              <a:t>）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等复杂场景施压，验证系统稳定性、响应速度与容错能力。重点保障应用在极端环境下的流畅度</a:t>
            </a:r>
            <a:r>
              <a:rPr lang="zh-CN" alt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300" b="0" i="0" u="none" strike="noStrike" dirty="0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810500" y="2952750"/>
            <a:ext cx="3429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5000" y="32385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699500" y="32258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 </a:t>
            </a:r>
            <a:r>
              <a:rPr lang="en-US" sz="1800" b="1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线上监控</a:t>
            </a:r>
            <a:endParaRPr lang="en-US" sz="1100" dirty="0"/>
          </a:p>
        </p:txBody>
      </p:sp>
      <p:cxnSp>
        <p:nvCxnSpPr>
          <p:cNvPr id="18" name="Connector 18"/>
          <p:cNvCxnSpPr/>
          <p:nvPr/>
        </p:nvCxnSpPr>
        <p:spPr>
          <a:xfrm rot="-14946">
            <a:off x="8255014" y="3740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255000" y="38735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灰度测试</a:t>
            </a:r>
            <a:r>
              <a:rPr lang="en-US" sz="14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 / </a:t>
            </a:r>
            <a:r>
              <a:rPr lang="en-US" sz="14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指标监控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实时监控转化率、留存率等核心数据，确保上线效果符合预期</a:t>
            </a:r>
            <a:endParaRPr lang="en-US" sz="1300" b="0" i="0" u="none" strike="noStrike" dirty="0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9690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测试策略：功能与非功能测试策略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588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8034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01 功能测试策略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952500" y="23114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等价类与边界值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覆盖短视频、图文等全类型，验证新老用户及未登录状态的功能完整性。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3619500" y="23114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场景法与错误推测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模拟冷启动、快速滑动及断网切后台等异常场景，验证系统容错能力。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952500" y="31115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回归测试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每次迭代执行核心功能回归，配合自动化脚本，严防旧Bug复现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9" name="AutoShape 9"/>
          <p:cNvSpPr/>
          <p:nvPr/>
        </p:nvSpPr>
        <p:spPr>
          <a:xfrm>
            <a:off x="3619500" y="31115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负反馈专项测试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针对空数据、加载失败等负面场景进行专项覆盖，确保友好的用户提示。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762000" y="4127500"/>
            <a:ext cx="5588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952500" y="42799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02 非功能测试策略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952500" y="47879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性能与稳定性压测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1小时连续运行监控内存与帧率；模拟2G/3G弱网，验证预加载与重试机制。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3619500" y="4787900"/>
            <a:ext cx="2603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兼容性适配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覆盖安卓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/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iOS主流版本及折叠屏，适配深色模式、大字体等系统特性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952500" y="56515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目标：确保应用在高并发、弱网及碎片化设备环境下的高可用性与极致流畅体验。</a:t>
            </a:r>
            <a:endParaRPr lang="en-US" sz="1100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t="10027" b="10027"/>
          <a:stretch>
            <a:fillRect/>
          </a:stretch>
        </p:blipFill>
        <p:spPr>
          <a:xfrm>
            <a:off x="6731000" y="1968500"/>
            <a:ext cx="4699000" cy="2984500"/>
          </a:xfrm>
          <a:prstGeom prst="roundRect">
            <a:avLst>
              <a:gd name="adj" fmla="val 4255"/>
            </a:avLst>
          </a:prstGeom>
          <a:noFill/>
          <a:ln w="25400" cap="flat" cmpd="sng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blurRad="1905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6" name="AutoShape 16"/>
          <p:cNvSpPr/>
          <p:nvPr/>
        </p:nvSpPr>
        <p:spPr>
          <a:xfrm>
            <a:off x="6731000" y="5207000"/>
            <a:ext cx="4699000" cy="1206500"/>
          </a:xfrm>
          <a:prstGeom prst="roundRect">
            <a:avLst>
              <a:gd name="adj" fmla="val 0"/>
            </a:avLst>
          </a:prstGeom>
          <a:solidFill>
            <a:srgbClr val="2DD4BF">
              <a:alpha val="12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858000" y="53340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500" b="1" i="0" u="none" strike="noStrike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技术赋能：全链路质量监控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利用Charles等专业抓包工具，精准模拟各类复杂网络环境，实时分析请求链路与响应耗时，从底层保障应用的网络稳定性与数据传输安全。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270000" y="-1270000"/>
            <a:ext cx="5080000" cy="5080000"/>
          </a:xfrm>
          <a:prstGeom prst="ellipse">
            <a:avLst/>
          </a:prstGeom>
          <a:solidFill>
            <a:srgbClr val="2DD4BF">
              <a:alpha val="15000"/>
            </a:srgbClr>
          </a:solidFill>
          <a:ln cap="flat" cmpd="sng">
            <a:solidFill>
              <a:srgbClr val="15BBA6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525000" y="4445000"/>
            <a:ext cx="4445000" cy="4445000"/>
          </a:xfrm>
          <a:prstGeom prst="ellipse">
            <a:avLst/>
          </a:prstGeom>
          <a:solidFill>
            <a:srgbClr val="2DD4BF">
              <a:alpha val="15000"/>
            </a:srgbClr>
          </a:solidFill>
          <a:ln cap="flat" cmpd="sng">
            <a:solidFill>
              <a:srgbClr val="15BBA6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1905000"/>
            <a:ext cx="1219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4191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测试计划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588000" y="5524500"/>
            <a:ext cx="1016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cap="flat" cmpd="sng">
            <a:solidFill>
              <a:srgbClr val="15BBA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04 测试计划：测试范围与时间进度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36600" y="1752600"/>
            <a:ext cx="2082800" cy="3860800"/>
          </a:xfrm>
          <a:prstGeom prst="roundRect">
            <a:avLst>
              <a:gd name="adj" fmla="val 0"/>
            </a:avLst>
          </a:prstGeom>
          <a:solidFill>
            <a:srgbClr val="2DD4BF">
              <a:alpha val="1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3066" b="3066"/>
          <a:stretch>
            <a:fillRect/>
          </a:stretch>
        </p:blipFill>
        <p:spPr>
          <a:xfrm>
            <a:off x="762000" y="1778000"/>
            <a:ext cx="2032000" cy="381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5651500"/>
            <a:ext cx="203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核心验证：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用户负反馈交互实测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175000" y="1778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2DD4BF">
              <a:alpha val="8000"/>
            </a:srgbClr>
          </a:solidFill>
          <a:ln w="12700" cap="flat" cmpd="sng">
            <a:solidFill>
              <a:srgbClr val="2DD4B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5500" y="1968500"/>
            <a:ext cx="254000" cy="254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3683000" y="1943100"/>
            <a:ext cx="285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在范围内 (In Scope)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365500" y="234950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核心交互：上下滑切换、自动播放与预加载机制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播放控制：静音、暂停及进度调节功能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反馈体系：“不感兴趣”等负反馈功能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基础体验：下拉刷新与数据重载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985000" y="1778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EF4444">
              <a:alpha val="8000"/>
            </a:srgbClr>
          </a:solidFill>
          <a:ln w="12700" cap="flat" cmpd="sng">
            <a:solidFill>
              <a:srgbClr val="EF4444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5500" y="1968500"/>
            <a:ext cx="254000" cy="254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493000" y="1943100"/>
            <a:ext cx="285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不在范围 (Out of Scope)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175500" y="234950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逻辑黑盒：后端推荐算法模型内部逻辑判定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功能隔离：直播、商城、搜索等其他业务模块</a:t>
            </a:r>
            <a:b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独立领域：复杂的账号体系与权限安全测试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175000" y="3937000"/>
            <a:ext cx="723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📅 </a:t>
            </a:r>
            <a:r>
              <a:rPr lang="en-US" altLang="zh-CN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10</a:t>
            </a:r>
            <a:r>
              <a:rPr 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天全流程测试执行规划</a:t>
            </a:r>
            <a:endParaRPr lang="en-US" sz="1100" dirty="0"/>
          </a:p>
        </p:txBody>
      </p:sp>
      <p:sp>
        <p:nvSpPr>
          <p:cNvPr id="16" name="AutoShape 16"/>
          <p:cNvSpPr/>
          <p:nvPr/>
        </p:nvSpPr>
        <p:spPr>
          <a:xfrm>
            <a:off x="3175000" y="4445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3238500" y="4572000"/>
            <a:ext cx="158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Day 1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3238500" y="4953000"/>
            <a:ext cx="1587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需求分析与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测试用例评审设计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耗时：</a:t>
            </a:r>
            <a:r>
              <a:rPr lang="en-US" altLang="zh-CN" sz="1200" b="1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2</a:t>
            </a: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天</a:t>
            </a:r>
            <a:endParaRPr lang="en-US" sz="1100" dirty="0"/>
          </a:p>
        </p:txBody>
      </p:sp>
      <p:sp>
        <p:nvSpPr>
          <p:cNvPr id="19" name="AutoShape 19"/>
          <p:cNvSpPr/>
          <p:nvPr/>
        </p:nvSpPr>
        <p:spPr>
          <a:xfrm>
            <a:off x="4991100" y="4445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5054600" y="4572000"/>
            <a:ext cx="158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Day </a:t>
            </a:r>
            <a:r>
              <a:rPr lang="en-US" altLang="zh-CN" sz="1500" b="1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endParaRPr lang="en-US" sz="1100" dirty="0"/>
          </a:p>
        </p:txBody>
      </p:sp>
      <p:sp>
        <p:nvSpPr>
          <p:cNvPr id="21" name="AutoShape 21"/>
          <p:cNvSpPr/>
          <p:nvPr/>
        </p:nvSpPr>
        <p:spPr>
          <a:xfrm>
            <a:off x="5054600" y="4953000"/>
            <a:ext cx="1587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功能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/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兼容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/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异常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全面测试执行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耗时：</a:t>
            </a:r>
            <a:r>
              <a:rPr lang="en-US" altLang="zh-CN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4</a:t>
            </a: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天</a:t>
            </a:r>
            <a:endParaRPr lang="en-US" sz="1100" dirty="0"/>
          </a:p>
        </p:txBody>
      </p:sp>
      <p:sp>
        <p:nvSpPr>
          <p:cNvPr id="22" name="AutoShape 22"/>
          <p:cNvSpPr/>
          <p:nvPr/>
        </p:nvSpPr>
        <p:spPr>
          <a:xfrm>
            <a:off x="6807200" y="4445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6870700" y="4572000"/>
            <a:ext cx="158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Day 4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870700" y="4953000"/>
            <a:ext cx="1587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性能专项测试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启动与数据采集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耗时：</a:t>
            </a:r>
            <a:r>
              <a:rPr lang="en-US" altLang="zh-CN" sz="1200" b="1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2</a:t>
            </a: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天</a:t>
            </a:r>
            <a:endParaRPr lang="en-US" sz="1100" dirty="0"/>
          </a:p>
        </p:txBody>
      </p:sp>
      <p:sp>
        <p:nvSpPr>
          <p:cNvPr id="25" name="AutoShape 25"/>
          <p:cNvSpPr/>
          <p:nvPr/>
        </p:nvSpPr>
        <p:spPr>
          <a:xfrm>
            <a:off x="8636000" y="4445000"/>
            <a:ext cx="1714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8699500" y="4572000"/>
            <a:ext cx="158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Day 5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699500" y="4953000"/>
            <a:ext cx="1587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回归测试与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Bug闭环验收</a:t>
            </a:r>
            <a:br>
              <a:rPr lang="en-US" sz="12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耗时：</a:t>
            </a:r>
            <a:r>
              <a:rPr lang="en-US" altLang="zh-CN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2</a:t>
            </a:r>
            <a:r>
              <a:rPr lang="en-US" sz="1200" b="1" i="0" u="none" strike="noStrike" dirty="0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天</a:t>
            </a:r>
            <a:endParaRPr lang="en-US" sz="1100" dirty="0"/>
          </a:p>
        </p:txBody>
      </p:sp>
      <p:sp>
        <p:nvSpPr>
          <p:cNvPr id="28" name="AutoShape 28"/>
          <p:cNvSpPr/>
          <p:nvPr/>
        </p:nvSpPr>
        <p:spPr>
          <a:xfrm>
            <a:off x="3175000" y="5969000"/>
            <a:ext cx="7175500" cy="406400"/>
          </a:xfrm>
          <a:prstGeom prst="roundRect">
            <a:avLst>
              <a:gd name="adj" fmla="val 0"/>
            </a:avLst>
          </a:prstGeom>
          <a:solidFill>
            <a:srgbClr val="2DD4BF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3238500" y="6019800"/>
            <a:ext cx="7048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D9488"/>
                </a:solidFill>
                <a:latin typeface="Noto Sans SC"/>
                <a:ea typeface="Noto Sans SC"/>
                <a:cs typeface="Noto Sans SC"/>
                <a:sym typeface="Noto Sans SC"/>
              </a:rPr>
              <a:t>🚩 验收标准：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所有P0/P1级Bug修复率100%，版本无严重阻塞性问题，成功通过评审进入灰度测试。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04 测试计划：资源需求与分配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01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人力资源配置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1016000" y="26035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配置2名专业测试工程师，职责互补确保全维度覆盖：</a:t>
            </a:r>
            <a:b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sz="14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工程师A：主导核心功能、异常场景测试及全量回归验证</a:t>
            </a:r>
            <a:b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sz="14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工程师B：专攻多机型兼容性适配与App性能专项压测</a:t>
            </a:r>
            <a:endParaRPr lang="en-US" sz="1400" b="0" i="0" u="none" strike="noStrike" dirty="0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16666"/>
              </a:lnSpc>
              <a:defRPr/>
            </a:pPr>
            <a:r>
              <a:rPr lang="en-US" dirty="0" err="1">
                <a:solidFill>
                  <a:srgbClr val="374151"/>
                </a:solidFill>
                <a:latin typeface="Noto Sans SC"/>
                <a:sym typeface="Noto Sans SC"/>
              </a:rPr>
              <a:t>另外</a:t>
            </a:r>
            <a:r>
              <a:rPr lang="zh-CN" altLang="en-US" dirty="0">
                <a:solidFill>
                  <a:srgbClr val="374151"/>
                </a:solidFill>
                <a:latin typeface="Noto Sans SC"/>
                <a:sym typeface="Noto Sans SC"/>
              </a:rPr>
              <a:t>，测试负责人一名。</a:t>
            </a:r>
            <a:endParaRPr lang="en-US" dirty="0">
              <a:solidFill>
                <a:srgbClr val="374151"/>
              </a:solidFill>
              <a:latin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2032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85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02 设备与工具支撑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6035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16666"/>
              </a:lnSpc>
              <a:defRPr/>
            </a:pPr>
            <a:r>
              <a:rPr lang="en-US" sz="14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构建标准化的硬件池与专业测试工具链</a:t>
            </a: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b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设备池：10+台终端，覆盖安卓高中低端、iOS及折叠屏</a:t>
            </a:r>
            <a:r>
              <a:rPr lang="zh-CN" alt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dirty="0">
                <a:solidFill>
                  <a:srgbClr val="374151"/>
                </a:solidFill>
                <a:latin typeface="Noto Sans SC"/>
              </a:rPr>
              <a:t>云平台（如 </a:t>
            </a:r>
            <a:r>
              <a:rPr lang="en" altLang="zh-CN" dirty="0">
                <a:solidFill>
                  <a:srgbClr val="374151"/>
                </a:solidFill>
                <a:latin typeface="Noto Sans SC"/>
              </a:rPr>
              <a:t>Testin</a:t>
            </a:r>
            <a:r>
              <a:rPr lang="zh-CN" altLang="en" dirty="0">
                <a:solidFill>
                  <a:srgbClr val="374151"/>
                </a:solidFill>
                <a:latin typeface="Noto Sans SC"/>
              </a:rPr>
              <a:t>、</a:t>
            </a:r>
            <a:r>
              <a:rPr lang="zh-CN" altLang="en-US" dirty="0">
                <a:solidFill>
                  <a:srgbClr val="374151"/>
                </a:solidFill>
                <a:latin typeface="Noto Sans SC"/>
              </a:rPr>
              <a:t>腾讯 </a:t>
            </a:r>
            <a:r>
              <a:rPr lang="en" altLang="zh-CN" dirty="0" err="1">
                <a:solidFill>
                  <a:srgbClr val="374151"/>
                </a:solidFill>
                <a:latin typeface="Noto Sans SC"/>
              </a:rPr>
              <a:t>WeTest</a:t>
            </a:r>
            <a:r>
              <a:rPr lang="zh-CN" altLang="en" dirty="0">
                <a:solidFill>
                  <a:srgbClr val="374151"/>
                </a:solidFill>
                <a:latin typeface="Noto Sans SC"/>
              </a:rPr>
              <a:t>、</a:t>
            </a:r>
            <a:r>
              <a:rPr lang="zh-CN" altLang="en-US" dirty="0">
                <a:solidFill>
                  <a:srgbClr val="374151"/>
                </a:solidFill>
                <a:latin typeface="Noto Sans SC"/>
              </a:rPr>
              <a:t>阿里云 </a:t>
            </a:r>
            <a:r>
              <a:rPr lang="en" altLang="zh-CN" dirty="0">
                <a:solidFill>
                  <a:srgbClr val="374151"/>
                </a:solidFill>
                <a:latin typeface="Noto Sans SC"/>
              </a:rPr>
              <a:t>MQC</a:t>
            </a:r>
            <a:r>
              <a:rPr lang="zh-CN" altLang="en" dirty="0">
                <a:solidFill>
                  <a:srgbClr val="374151"/>
                </a:solidFill>
                <a:latin typeface="Noto Sans SC"/>
              </a:rPr>
              <a:t>）</a:t>
            </a:r>
            <a:b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sz="14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工具栈：Charles弱网模拟、jmeter高并发</a:t>
            </a:r>
            <a:r>
              <a:rPr lang="zh-CN" altLang="en-US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以及测试服务器集群</a:t>
            </a:r>
            <a:endParaRPr lang="en-US" dirty="0">
              <a:solidFill>
                <a:srgbClr val="374151"/>
              </a:solidFill>
              <a:latin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4191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4450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524000" y="4445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03 多态账号矩阵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50165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模拟真实用户生态，验证差异化体验：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全新冷启动账号：测试新用户引导、初始化流程与权益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高活跃老账号：校验个性化推荐精准度、积分体系及复购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4191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44450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85000" y="4445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04 分级验证环境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50165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搭建多层级环境，保障测试闭环与上线安全：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隔离测试环境：支撑功能迭代、Bug复现及全链路压测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灰度线上环境：小流量验证最终效果，平滑过渡正式发布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1270000"/>
            <a:ext cx="1219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0" b="1" i="0" u="none" strike="noStrike" dirty="0">
                <a:solidFill>
                  <a:srgbClr val="2DD4BF">
                    <a:alpha val="3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 dirty="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团队与能力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334000" y="4889500"/>
            <a:ext cx="1524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cap="flat" cmpd="sng">
            <a:solidFill>
              <a:srgbClr val="15BBA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1524000" y="54610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 dirty="0"/>
          </a:p>
        </p:txBody>
      </p:sp>
      <p:sp>
        <p:nvSpPr>
          <p:cNvPr id="11" name="AutoShape 11"/>
          <p:cNvSpPr/>
          <p:nvPr/>
        </p:nvSpPr>
        <p:spPr>
          <a:xfrm>
            <a:off x="4978400" y="5245395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 dirty="0">
                <a:solidFill>
                  <a:srgbClr val="374151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</a:p>
        </p:txBody>
      </p:sp>
      <p:sp>
        <p:nvSpPr>
          <p:cNvPr id="14" name="AutoShape 14"/>
          <p:cNvSpPr/>
          <p:nvPr/>
        </p:nvSpPr>
        <p:spPr>
          <a:xfrm>
            <a:off x="8890000" y="54610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300" b="0" i="0" u="none" strike="noStrike" dirty="0">
              <a:solidFill>
                <a:srgbClr val="374151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05 团队与能力：SWOT分析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080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优势 (Strengths)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团队具备丰富的移动端功能测试和兼容性测试经验。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对抖音APP核心业务逻辑理解深入，能快速定位问题。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拥有成熟的自动化测试框架，可支持回归测试。</a:t>
            </a:r>
          </a:p>
        </p:txBody>
      </p:sp>
      <p:sp>
        <p:nvSpPr>
          <p:cNvPr id="4" name="AutoShape 4"/>
          <p:cNvSpPr/>
          <p:nvPr/>
        </p:nvSpPr>
        <p:spPr>
          <a:xfrm>
            <a:off x="6350000" y="1778000"/>
            <a:ext cx="5080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劣势 (Weaknesses)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团队在算法测试领域经验相对不足，对推荐系统的验证方法有待探索。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深度性能分析工具（如Profiling）的使用熟练度有待提高。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测试设备池覆盖范围有限，缺少部分非主流机型。</a:t>
            </a:r>
          </a:p>
        </p:txBody>
      </p:sp>
      <p:sp>
        <p:nvSpPr>
          <p:cNvPr id="5" name="AutoShape 5"/>
          <p:cNvSpPr/>
          <p:nvPr/>
        </p:nvSpPr>
        <p:spPr>
          <a:xfrm>
            <a:off x="762000" y="4191000"/>
            <a:ext cx="5080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机会 (Opportunities)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项目引入AI能力，可探索AI辅助测试用例生成和结果分析。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业务方重视推荐效果，愿意投入资源支持灰度测试和A/B测试。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可建立针对算法推荐系统的测试模型，沉淀方法论。</a:t>
            </a:r>
          </a:p>
        </p:txBody>
      </p:sp>
      <p:sp>
        <p:nvSpPr>
          <p:cNvPr id="6" name="AutoShape 6"/>
          <p:cNvSpPr/>
          <p:nvPr/>
        </p:nvSpPr>
        <p:spPr>
          <a:xfrm>
            <a:off x="6350000" y="4191000"/>
            <a:ext cx="5080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威胁 (Threats)</a:t>
            </a:r>
            <a:endParaRPr lang="en-US" sz="1100"/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需求变更频繁，算法迭代速度快，可能导致测试周期紧张。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竞品迭代迅速，对推荐效果和用户体验的要求越来越高。</a:t>
            </a:r>
          </a:p>
          <a:p>
            <a:pPr marL="0" indent="0" algn="l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线上环境复杂，部分问题难以在测试环境中完全复现。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762000" y="-762000"/>
            <a:ext cx="2794000" cy="2794000"/>
          </a:xfrm>
          <a:prstGeom prst="ellipse">
            <a:avLst/>
          </a:prstGeom>
          <a:solidFill>
            <a:srgbClr val="2DD4BF">
              <a:alpha val="12000"/>
            </a:srgbClr>
          </a:solidFill>
          <a:ln cap="flat" cmpd="sng">
            <a:solidFill>
              <a:srgbClr val="15BBA6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906000" y="4572000"/>
            <a:ext cx="3556000" cy="3556000"/>
          </a:xfrm>
          <a:prstGeom prst="ellipse">
            <a:avLst/>
          </a:prstGeom>
          <a:solidFill>
            <a:srgbClr val="2DD4BF">
              <a:alpha val="12000"/>
            </a:srgbClr>
          </a:solidFill>
          <a:ln cap="flat" cmpd="sng">
            <a:solidFill>
              <a:srgbClr val="15BBA6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1778000"/>
            <a:ext cx="1219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393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AI能力介入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524000" y="5270500"/>
            <a:ext cx="914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引入智能算法重塑测试全流程，实现需求分析、用例生成与缺陷定位的自动化升级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b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6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以技术赋能打破效率瓶颈，构建更智能、更精准的质量保障体系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06 AI能力介入：赋能测试全流程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875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通过将人工智能深度融入测试生命周期，从设计、执行到分析环节全面渗透，以智能化手段替代重复性人工操作，实现测试效率的提升</a:t>
            </a:r>
            <a:r>
              <a:rPr lang="en-US" sz="14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8956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2895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AI用例辅助</a:t>
            </a:r>
            <a:r>
              <a:rPr lang="zh-CN" altLang="en-US" sz="18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、探索测试</a:t>
            </a:r>
            <a:endParaRPr lang="en-US" sz="1100" dirty="0"/>
          </a:p>
        </p:txBody>
      </p:sp>
      <p:cxnSp>
        <p:nvCxnSpPr>
          <p:cNvPr id="8" name="Connector 8"/>
          <p:cNvCxnSpPr/>
          <p:nvPr/>
        </p:nvCxnSpPr>
        <p:spPr>
          <a:xfrm rot="-14566">
            <a:off x="952513" y="3422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52500" y="3619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0F766E"/>
                </a:solidFill>
                <a:latin typeface="Noto Sans SC"/>
                <a:ea typeface="Noto Sans SC"/>
                <a:cs typeface="Noto Sans SC"/>
                <a:sym typeface="Noto Sans SC"/>
              </a:rPr>
              <a:t>智能用例自动生成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基于LLM解析需求文档，辅助人工鼻血测试用例，大幅降低人工编写成本，缩短前期准备周期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0" name="AutoShape 10"/>
          <p:cNvSpPr/>
          <p:nvPr/>
        </p:nvSpPr>
        <p:spPr>
          <a:xfrm>
            <a:off x="941867" y="4889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0F766E"/>
                </a:solidFill>
                <a:latin typeface="Noto Sans SC"/>
                <a:ea typeface="Noto Sans SC"/>
                <a:cs typeface="Noto Sans SC"/>
                <a:sym typeface="Noto Sans SC"/>
              </a:rPr>
              <a:t>探索性测试增强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zh-CN" altLang="en-US" sz="1200" dirty="0">
                <a:solidFill>
                  <a:srgbClr val="4B5563"/>
                </a:solidFill>
                <a:latin typeface="Noto Sans SC"/>
              </a:rPr>
              <a:t>很多刁钻、边缘组合操作人很难全部想到。借助 </a:t>
            </a:r>
            <a:r>
              <a:rPr lang="en" altLang="zh-CN" sz="1200" dirty="0">
                <a:solidFill>
                  <a:srgbClr val="4B5563"/>
                </a:solidFill>
                <a:latin typeface="Noto Sans SC"/>
              </a:rPr>
              <a:t>AI / </a:t>
            </a:r>
            <a:r>
              <a:rPr lang="zh-CN" altLang="en-US" sz="1200" dirty="0">
                <a:solidFill>
                  <a:srgbClr val="4B5563"/>
                </a:solidFill>
                <a:latin typeface="Noto Sans SC"/>
              </a:rPr>
              <a:t>自动化，随机、混乱组合各种操作，挖出人工容易漏掉的边界 </a:t>
            </a:r>
            <a:r>
              <a:rPr lang="en" altLang="zh-CN" sz="1200" dirty="0">
                <a:solidFill>
                  <a:srgbClr val="4B5563"/>
                </a:solidFill>
                <a:latin typeface="Noto Sans SC"/>
              </a:rPr>
              <a:t>bug</a:t>
            </a:r>
            <a:r>
              <a:rPr lang="zh-CN" altLang="en" sz="1200" dirty="0"/>
              <a:t>。 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AI模拟多维用户行为路径，智能发现人工难以覆盖的边缘场景与异常交互流程，有效填补测试盲区，降低漏测风险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5041900" y="2895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 dirty="0"/>
          </a:p>
        </p:txBody>
      </p:sp>
      <p:sp>
        <p:nvSpPr>
          <p:cNvPr id="16" name="AutoShape 16"/>
          <p:cNvSpPr/>
          <p:nvPr/>
        </p:nvSpPr>
        <p:spPr>
          <a:xfrm>
            <a:off x="4597400" y="4889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endParaRPr lang="en-US" sz="1100" dirty="0"/>
          </a:p>
        </p:txBody>
      </p:sp>
      <p:sp>
        <p:nvSpPr>
          <p:cNvPr id="17" name="AutoShape 17"/>
          <p:cNvSpPr/>
          <p:nvPr/>
        </p:nvSpPr>
        <p:spPr>
          <a:xfrm>
            <a:off x="7958173" y="2730501"/>
            <a:ext cx="33782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2300" y="28956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686800" y="2895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AI驱动智能分析</a:t>
            </a:r>
            <a:endParaRPr lang="en-US" sz="1100" dirty="0"/>
          </a:p>
        </p:txBody>
      </p:sp>
      <p:cxnSp>
        <p:nvCxnSpPr>
          <p:cNvPr id="20" name="Connector 20"/>
          <p:cNvCxnSpPr/>
          <p:nvPr/>
        </p:nvCxnSpPr>
        <p:spPr>
          <a:xfrm rot="-14566">
            <a:off x="8242313" y="3422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8242300" y="3619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0F766E"/>
                </a:solidFill>
                <a:latin typeface="Noto Sans SC"/>
                <a:ea typeface="Noto Sans SC"/>
                <a:cs typeface="Noto Sans SC"/>
                <a:sym typeface="Noto Sans SC"/>
              </a:rPr>
              <a:t>日志智能原因定位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自动解析海量系统日志与堆栈信息，快速关联错误上下文，将问题排查与定位时间缩短60%以上，加速缺陷修复。</a:t>
            </a:r>
            <a:endParaRPr lang="en-US" sz="1100" dirty="0"/>
          </a:p>
        </p:txBody>
      </p:sp>
      <p:sp>
        <p:nvSpPr>
          <p:cNvPr id="22" name="AutoShape 22"/>
          <p:cNvSpPr/>
          <p:nvPr/>
        </p:nvSpPr>
        <p:spPr>
          <a:xfrm>
            <a:off x="8242300" y="4889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 dirty="0" err="1">
                <a:solidFill>
                  <a:srgbClr val="0F766E"/>
                </a:solidFill>
                <a:latin typeface="Noto Sans SC"/>
                <a:ea typeface="Noto Sans SC"/>
                <a:cs typeface="Noto Sans SC"/>
                <a:sym typeface="Noto Sans SC"/>
              </a:rPr>
              <a:t>性能瓶颈智能诊断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实时分析监控指标，利用AI算法识别内存泄漏、并发阻塞等隐性性能瓶颈，提前预警系统风险，保障应用高可用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3" name="AutoShape 3"/>
          <p:cNvSpPr/>
          <p:nvPr/>
        </p:nvSpPr>
        <p:spPr>
          <a:xfrm>
            <a:off x="-635000" y="5334000"/>
            <a:ext cx="1778000" cy="1778000"/>
          </a:xfrm>
          <a:prstGeom prst="ellipse">
            <a:avLst/>
          </a:prstGeom>
          <a:solidFill>
            <a:srgbClr val="2DD4BF">
              <a:alpha val="12000"/>
            </a:srgbClr>
          </a:solidFill>
          <a:ln cap="flat" cmpd="sng">
            <a:solidFill>
              <a:srgbClr val="15BBA6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541000" y="-889000"/>
            <a:ext cx="2286000" cy="2286000"/>
          </a:xfrm>
          <a:prstGeom prst="ellipse">
            <a:avLst/>
          </a:prstGeom>
          <a:solidFill>
            <a:srgbClr val="2DD4BF">
              <a:alpha val="12000"/>
            </a:srgbClr>
          </a:solidFill>
          <a:ln cap="flat" cmpd="sng">
            <a:solidFill>
              <a:srgbClr val="15BBA6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2413000"/>
            <a:ext cx="1219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dirty="0" err="1">
                <a:solidFill>
                  <a:srgbClr val="FFFFFF"/>
                </a:solidFill>
                <a:latin typeface="Noto Sans SC"/>
                <a:sym typeface="Noto Sans SC"/>
              </a:rPr>
              <a:t>谢谢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0" y="40005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1016000" y="52705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目录 CONTENTS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2500" y="1930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0500" y="1930400"/>
            <a:ext cx="254000" cy="254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841500" y="1955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项目概述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841500" y="2387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解析产品核心价值与业务定位，明确测试背景和目标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9" name="AutoShape 9"/>
          <p:cNvSpPr/>
          <p:nvPr/>
        </p:nvSpPr>
        <p:spPr>
          <a:xfrm>
            <a:off x="6350000" y="1778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6540500" y="1930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58500" y="19304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429500" y="1955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诊断与分析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429500" y="2387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利用5W2H模型深度拆解业务场景，识别项目潜在的技术风险</a:t>
            </a:r>
            <a:r>
              <a:rPr lang="en-US" sz="1200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和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隐患。</a:t>
            </a:r>
            <a:endParaRPr lang="en-US" sz="1100" dirty="0"/>
          </a:p>
        </p:txBody>
      </p:sp>
      <p:sp>
        <p:nvSpPr>
          <p:cNvPr id="14" name="AutoShape 14"/>
          <p:cNvSpPr/>
          <p:nvPr/>
        </p:nvSpPr>
        <p:spPr>
          <a:xfrm>
            <a:off x="762000" y="3429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952500" y="3581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0500" y="3581400"/>
            <a:ext cx="254000" cy="254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841500" y="3606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测试策略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841500" y="4038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制定分层测试策略，覆盖功能全链路验证，并针对性能、安全、兼容性等非功能指标制定专项方案。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350000" y="3429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540500" y="3581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8500" y="35814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429500" y="3606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测试计划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429500" y="4038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明确测试范围边界与关键时间节点，科学规划人力投入、环境搭建及软硬件资源的分配方案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24" name="AutoShape 24"/>
          <p:cNvSpPr/>
          <p:nvPr/>
        </p:nvSpPr>
        <p:spPr>
          <a:xfrm>
            <a:off x="762000" y="5080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952500" y="5232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0500" y="5232400"/>
            <a:ext cx="254000" cy="254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1841500" y="5257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团队与能力建设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1841500" y="5689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评估团队技术栈储备与协作效能，通过能力差距分析制定人才培养与技能提升路线图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29" name="AutoShape 29"/>
          <p:cNvSpPr/>
          <p:nvPr/>
        </p:nvSpPr>
        <p:spPr>
          <a:xfrm>
            <a:off x="6350000" y="5080000"/>
            <a:ext cx="508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2DD4BF">
                <a:alpha val="6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540500" y="52324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58500" y="5232400"/>
            <a:ext cx="254000" cy="2540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7429500" y="52578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AI能力介入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7429500" y="5689600"/>
            <a:ext cx="3810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引入AI能力赋能测试全流程，实现需求分析、用例生成与缺陷定位的自动化升级，以技术赋能打破效率瓶颈，构建更智能、更精准的质量保障体系。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项目概述：产品简介与业务价值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5397500"/>
            <a:ext cx="330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抖音APP沉浸式单列推荐流界面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445000" y="1905000"/>
            <a:ext cx="711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0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抖音的“</a:t>
            </a:r>
            <a:r>
              <a:rPr lang="en-US" sz="20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心脏</a:t>
            </a:r>
            <a:r>
              <a:rPr lang="en-US" sz="20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”：</a:t>
            </a:r>
            <a:r>
              <a:rPr lang="en-US" sz="20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沉浸式推荐流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作为驱动平台生态运转的核心动力源，它通过无缝交互与智能算法，构建起连接用户、创作者与商业的价值闭环</a:t>
            </a: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cxnSp>
        <p:nvCxnSpPr>
          <p:cNvPr id="7" name="Connector 7"/>
          <p:cNvCxnSpPr/>
          <p:nvPr/>
        </p:nvCxnSpPr>
        <p:spPr>
          <a:xfrm rot="-6138">
            <a:off x="4445006" y="3067050"/>
            <a:ext cx="711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4445000" y="3302000"/>
            <a:ext cx="3429000" cy="1206500"/>
          </a:xfrm>
          <a:prstGeom prst="roundRect">
            <a:avLst>
              <a:gd name="adj" fmla="val 0"/>
            </a:avLst>
          </a:prstGeom>
          <a:solidFill>
            <a:srgbClr val="2DD4BF">
              <a:alpha val="8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7400" y="3454400"/>
            <a:ext cx="279400" cy="279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953000" y="3429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沉浸式交互体验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极简上下滑手势，无缝切换全屏内容，营造沉浸式体验，大幅降低用户跳出率，提升内容消费连贯性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8128000" y="3302000"/>
            <a:ext cx="3429000" cy="1206500"/>
          </a:xfrm>
          <a:prstGeom prst="roundRect">
            <a:avLst>
              <a:gd name="adj" fmla="val 0"/>
            </a:avLst>
          </a:prstGeom>
          <a:solidFill>
            <a:srgbClr val="2DD4BF">
              <a:alpha val="8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80400" y="3454400"/>
            <a:ext cx="279400" cy="279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636000" y="34290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智能算法驱动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基于实时用户行为数据，动态匹配兴趣图谱，实现“千人千面”的精准分发，最大化用户停留时长与留存率。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4445000" y="4699000"/>
            <a:ext cx="2286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7400" y="48895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4889500" y="4851400"/>
            <a:ext cx="1905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用户粘性引擎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提升用户时长的核心入口，是平台活跃度与用户留存的决定性因素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858000" y="4699000"/>
            <a:ext cx="2286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0400" y="488950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302500" y="4851400"/>
            <a:ext cx="1905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商业变现基石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汇聚大量流量，为广告、直播打赏与兴趣电商提供坚实的流量底座与转化基础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20" name="AutoShape 20"/>
          <p:cNvSpPr/>
          <p:nvPr/>
        </p:nvSpPr>
        <p:spPr>
          <a:xfrm>
            <a:off x="9271000" y="4699000"/>
            <a:ext cx="2286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3400" y="48895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715500" y="4851400"/>
            <a:ext cx="1905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 dirty="0" err="1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内容生态桥梁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连接创作者与消费者的核心纽带，激励优质内容生产，形成正向循环的生态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5F0CD6BE-271C-4829-82E0-715A1C8D5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1381" y="1554660"/>
            <a:ext cx="1797413" cy="3899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项目概述：测试背景与核心目标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229" b="229"/>
          <a:stretch>
            <a:fillRect/>
          </a:stretch>
        </p:blipFill>
        <p:spPr>
          <a:xfrm>
            <a:off x="762000" y="1651000"/>
            <a:ext cx="4318000" cy="2413000"/>
          </a:xfrm>
          <a:prstGeom prst="roundRect">
            <a:avLst>
              <a:gd name="adj" fmla="val 63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2545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▍测试背景与动因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4699000"/>
            <a:ext cx="431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版本深度迭代</a:t>
            </a:r>
            <a:r>
              <a:rPr lang="en-US" sz="14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本次升级涵盖推荐算法优化、视频预加载策略调整及负反馈逻辑增强，功能模块复杂度显著提升，需全方位验证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  <a:p>
            <a:pPr marL="0" indent="0" algn="l">
              <a:lnSpc>
                <a:spcPct val="116666"/>
              </a:lnSpc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风险前置管控</a:t>
            </a:r>
            <a:r>
              <a:rPr lang="en-US" sz="14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作为亿级用户高频使用的核心功能，任何微小的体验瑕疵或稳定性问题都可能造成重大影响，必须通过严格测试将风险拦截在上线前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5461000" y="1651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1500" y="18796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32500" y="1879600"/>
            <a:ext cx="241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功能稳定性保障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651500" y="23876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确保滑动浏览、视频播放、互动连麦等核心链路100%无异常，覆盖极端网络环境与高频操作场景。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699500" y="16510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0000" y="18796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9271000" y="1879600"/>
            <a:ext cx="241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算法效果精准验证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890000" y="23876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验证个性化推荐的内容匹配度，测试“不感兴趣”等负反馈机制的即时生效性，保障分发质量。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461000" y="38735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1500" y="41021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032500" y="4102100"/>
            <a:ext cx="241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极致性能与兼容性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651500" y="46101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覆盖高中低端机型与主流OS版本，在弱网、低内存等极限场景下，确保应用不崩溃、不卡顿。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699500" y="3873500"/>
            <a:ext cx="3111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0000" y="41021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271000" y="4102100"/>
            <a:ext cx="241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全链路风险识别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890000" y="46101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主动挖掘潜在的技术漏洞与业务逻辑风险，输出风险评估报告并制定应急预案，保障线上安全。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270000" y="-1270000"/>
            <a:ext cx="5080000" cy="5080000"/>
          </a:xfrm>
          <a:prstGeom prst="ellipse">
            <a:avLst/>
          </a:prstGeom>
          <a:solidFill>
            <a:srgbClr val="2DD4BF">
              <a:alpha val="15000"/>
            </a:srgbClr>
          </a:solidFill>
          <a:ln cap="flat" cmpd="sng">
            <a:solidFill>
              <a:srgbClr val="15BBA6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652000" y="4318000"/>
            <a:ext cx="3810000" cy="3810000"/>
          </a:xfrm>
          <a:prstGeom prst="ellipse">
            <a:avLst/>
          </a:prstGeom>
          <a:solidFill>
            <a:srgbClr val="2DD4BF">
              <a:alpha val="10000"/>
            </a:srgbClr>
          </a:solidFill>
          <a:ln cap="flat" cmpd="sng">
            <a:solidFill>
              <a:srgbClr val="15BBA6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1778000"/>
            <a:ext cx="1219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4064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诊断与分析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5334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深入剖析测试对象，精准识别潜在的质量挑战与风险点，为后续优化方案提供坚实的数据支撑与判断依据。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altLang="zh-CN" sz="3200" b="1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诊断与分析：5W2H深度剖析</a:t>
            </a:r>
            <a:endParaRPr lang="en-US" altLang="zh-CN" sz="1100" dirty="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889000" y="1841500"/>
            <a:ext cx="234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01 WHAT · 测试对象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界定核心范围，明确边界</a:t>
            </a: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聚焦「为你」推荐页：单列全屏滑动、自动播放、预加载及“不感兴趣”负反馈。排除商城、直播等非核心模块，精准锁定测试靶心。</a:t>
            </a:r>
          </a:p>
        </p:txBody>
      </p:sp>
      <p:sp>
        <p:nvSpPr>
          <p:cNvPr id="7" name="AutoShape 7"/>
          <p:cNvSpPr/>
          <p:nvPr/>
        </p:nvSpPr>
        <p:spPr>
          <a:xfrm>
            <a:off x="35306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35306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3657600" y="1841500"/>
            <a:ext cx="234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02 WHY · 测试目标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守住体验底线，保障留存</a:t>
            </a: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作为DAU核心入口，直接影响用户停留时长。需确保滑动流畅无卡顿、算法推荐精准、无黑屏/闪退，避免因体验问题导致用户流失。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2992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2992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426200" y="1841500"/>
            <a:ext cx="234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03 WHO ·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角色分工</a:t>
            </a:r>
            <a:endParaRPr lang="en-US" sz="1100" dirty="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专人专责，多方协同</a:t>
            </a:r>
            <a:endParaRPr lang="en-US" sz="1400" b="1" i="0" u="none" strike="noStrike" dirty="0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测试组2人（功能/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兼容专项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），联动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前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后端与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算法团队</a:t>
            </a:r>
            <a:r>
              <a:rPr lang="zh-CN" alt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zh-CN" alt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产品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其他资源需筹备冷启动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/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活跃账号、第三方视频素材，确保数据环境真实有效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90678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90678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9194800" y="1841500"/>
            <a:ext cx="23495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04 WHEN ·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时间规划</a:t>
            </a:r>
            <a:endParaRPr lang="en-US" sz="1100" dirty="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altLang="zh-CN" b="1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11</a:t>
            </a:r>
            <a:r>
              <a:rPr lang="en-US" sz="14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天闭环，节点管控</a:t>
            </a: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需求分析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(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d)→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用例设计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(</a:t>
            </a:r>
            <a:r>
              <a:rPr lang="en-US" altLang="zh-CN" sz="1200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d)→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执行测试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(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5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d)→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Bug回归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(1d)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-&gt;</a:t>
            </a:r>
            <a:r>
              <a:rPr lang="zh-CN" alt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缓冲</a:t>
            </a:r>
            <a:r>
              <a:rPr lang="en-US" altLang="zh-CN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1d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。关键里程碑：Bug清零，通过验收，进入线上灰度验证阶段。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762000" y="4064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7620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8890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05 WHERE · 环境覆盖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多端多境，全面适配</a:t>
            </a: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覆盖安卓/iOS主流机型（含折叠屏、高低配）；验证测试、预发及灰度环境；重点测试弱网（2G/3G）、断网重连场景下的加载稳定性。</a:t>
            </a:r>
          </a:p>
        </p:txBody>
      </p:sp>
      <p:sp>
        <p:nvSpPr>
          <p:cNvPr id="19" name="AutoShape 19"/>
          <p:cNvSpPr/>
          <p:nvPr/>
        </p:nvSpPr>
        <p:spPr>
          <a:xfrm>
            <a:off x="4381500" y="4064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43815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45085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06 HOW · 策略方法</a:t>
            </a:r>
            <a:endParaRPr lang="en-US" sz="110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组合测试，线上观测</a:t>
            </a: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采用场景法、等价类划分进行功能测试；结合兼容性、性能及异常中断测试；线下用例全覆盖，线上灰度期监控播放成功率、卡顿率等核心指标。</a:t>
            </a:r>
          </a:p>
        </p:txBody>
      </p:sp>
      <p:sp>
        <p:nvSpPr>
          <p:cNvPr id="22" name="AutoShape 22"/>
          <p:cNvSpPr/>
          <p:nvPr/>
        </p:nvSpPr>
        <p:spPr>
          <a:xfrm>
            <a:off x="8001000" y="4064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8001000" y="406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8128000" y="4254500"/>
            <a:ext cx="31750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07 HOW MUCH ·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标准投入</a:t>
            </a:r>
            <a:endParaRPr lang="en-US" sz="1100" dirty="0"/>
          </a:p>
          <a:p>
            <a:pPr marL="0" indent="0" algn="l">
              <a:lnSpc>
                <a:spcPct val="108333"/>
              </a:lnSpc>
              <a:spcBef>
                <a:spcPts val="800"/>
              </a:spcBef>
            </a:pPr>
            <a:r>
              <a:rPr lang="en-US" sz="14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资源量化，严守红线</a:t>
            </a:r>
            <a:endParaRPr lang="en-US" sz="1400" b="1" i="0" u="none" strike="noStrike" dirty="0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08333"/>
              </a:lnSpc>
              <a:spcBef>
                <a:spcPts val="400"/>
              </a:spcBef>
            </a:pP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投入2人/5天。质量红线：视频播放成功率≥99.9%、无内存泄漏、弱网加载成功率100%、</a:t>
            </a:r>
            <a:r>
              <a:rPr lang="en-US" sz="12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核心功能零阻断级Bug，确保版本上线</a:t>
            </a:r>
            <a:r>
              <a:rPr lang="en-US" sz="12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诊断与分析：核心质量挑战与风险识别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625" r="624"/>
          <a:stretch>
            <a:fillRect/>
          </a:stretch>
        </p:blipFill>
        <p:spPr>
          <a:xfrm>
            <a:off x="762000" y="1905000"/>
            <a:ext cx="45720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445000"/>
            <a:ext cx="4572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质量保障的核心在于识别风险。通过对算法逻辑、长期运行稳定性及弱网环境的深度剖析，建立全维度的质量防线，确保产品在真实用户场景下的顺畅体验。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5842000" y="1905000"/>
            <a:ext cx="5842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5200" y="20955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553200" y="2095500"/>
            <a:ext cx="495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算法黑盒挑战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045200" y="2540000"/>
            <a:ext cx="5435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推荐结果不可精准断言，存在随机性与不可控性。</a:t>
            </a:r>
            <a:b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应对：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验证“负反馈”闭环逻辑，确保用户行为能有效干预推荐权重。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842000" y="3429000"/>
            <a:ext cx="5842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5200" y="3619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553200" y="3619500"/>
            <a:ext cx="495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性能衰减风险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045200" y="4064000"/>
            <a:ext cx="5435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长时高频操作可能引发内存泄漏、帧率骤降或应用崩溃。</a:t>
            </a:r>
            <a:b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应对：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实施72小时稳定性压测，实时监控CPU、内存及帧率指标。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842000" y="4953000"/>
            <a:ext cx="5842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5200" y="5143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553200" y="5143500"/>
            <a:ext cx="495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复杂网络场景风险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045200" y="5588000"/>
            <a:ext cx="5435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风险：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弱网或网络切换时，内容加载超时、黑屏或播放中断。</a:t>
            </a:r>
            <a:b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应对：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模拟2G/3G/弱WiFi及网络抖动场景，验证预加载与重试机制。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诊断与分析：核心质量挑战与风险识别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162" r="1162"/>
          <a:stretch>
            <a:fillRect/>
          </a:stretch>
        </p:blipFill>
        <p:spPr>
          <a:xfrm>
            <a:off x="762000" y="1905000"/>
            <a:ext cx="4318000" cy="2413000"/>
          </a:xfrm>
          <a:prstGeom prst="roundRect">
            <a:avLst>
              <a:gd name="adj" fmla="val 63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699000"/>
            <a:ext cx="431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设备碎片化是移动应用测试的最大挑战之一。通过建立覆盖主流品牌、高中低端机型及折叠屏的测试矩阵，能够有效规避因分辨率、屏幕比例差异导致的视觉错乱与交互异常，确保全量用户的体验一致性。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435600" y="1790700"/>
            <a:ext cx="5969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5461000" y="1778000"/>
            <a:ext cx="50800" cy="13970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9600" y="1930400"/>
            <a:ext cx="279400" cy="279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96000" y="1905000"/>
            <a:ext cx="508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04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广泛兼容性风险</a:t>
            </a:r>
            <a:endParaRPr lang="en-US" sz="1100" dirty="0"/>
          </a:p>
        </p:txBody>
      </p:sp>
      <p:sp>
        <p:nvSpPr>
          <p:cNvPr id="10" name="AutoShape 10"/>
          <p:cNvSpPr/>
          <p:nvPr/>
        </p:nvSpPr>
        <p:spPr>
          <a:xfrm>
            <a:off x="5689600" y="23368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风险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不同分辨率、折叠屏等异形设备易导致UI错乱、滑动手势异常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应对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搭建全机型设备矩阵，覆盖多品牌多尺寸，执行自动化兼容性遍历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1" name="AutoShape 11"/>
          <p:cNvSpPr/>
          <p:nvPr/>
        </p:nvSpPr>
        <p:spPr>
          <a:xfrm>
            <a:off x="5461000" y="3365500"/>
            <a:ext cx="5969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12" name="AutoShape 12"/>
          <p:cNvSpPr/>
          <p:nvPr/>
        </p:nvSpPr>
        <p:spPr>
          <a:xfrm>
            <a:off x="5461000" y="3365500"/>
            <a:ext cx="50800" cy="13970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9600" y="3517900"/>
            <a:ext cx="279400" cy="279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096000" y="3492500"/>
            <a:ext cx="508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05 </a:t>
            </a:r>
            <a:r>
              <a:rPr lang="en-US" sz="1800" b="1" i="0" u="none" strike="noStrike" dirty="0" err="1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应用中断场景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5689600" y="39243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风险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来电、切后台、锁屏等中断可能引发播放状态丢失或界面卡死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应对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设计专项中断测试用例，高频模拟切换场景，验证状态恢复正确性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6" name="AutoShape 16"/>
          <p:cNvSpPr/>
          <p:nvPr/>
        </p:nvSpPr>
        <p:spPr>
          <a:xfrm>
            <a:off x="5461000" y="4953000"/>
            <a:ext cx="5969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2DD4B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5461000" y="4953000"/>
            <a:ext cx="50800" cy="13970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9600" y="5105400"/>
            <a:ext cx="279400" cy="279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096000" y="5080000"/>
            <a:ext cx="508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06 负反馈业务失效风险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5689600" y="55118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风险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点击“不感兴趣”后同类内容仍频发，用户满意度和体验感下降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b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1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应对</a:t>
            </a:r>
            <a:r>
              <a:rPr lang="en-US" sz="1300" b="1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 b="0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通过AB</a:t>
            </a:r>
            <a:r>
              <a:rPr lang="zh-CN" alt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（新老代码）</a:t>
            </a:r>
            <a:r>
              <a:rPr lang="en-US" sz="13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测试与自动化脚本，量化验证负反馈逻辑的过滤有效性</a:t>
            </a:r>
            <a:r>
              <a:rPr lang="en-US" sz="13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270000" y="-1270000"/>
            <a:ext cx="5080000" cy="5080000"/>
          </a:xfrm>
          <a:prstGeom prst="ellipse">
            <a:avLst/>
          </a:prstGeom>
          <a:solidFill>
            <a:srgbClr val="2DD4BF">
              <a:alpha val="15000"/>
            </a:srgbClr>
          </a:solidFill>
          <a:ln cap="flat" cmpd="sng">
            <a:solidFill>
              <a:srgbClr val="15BBA6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652000" y="4318000"/>
            <a:ext cx="3810000" cy="3810000"/>
          </a:xfrm>
          <a:prstGeom prst="ellipse">
            <a:avLst/>
          </a:prstGeom>
          <a:solidFill>
            <a:srgbClr val="2DD4BF">
              <a:alpha val="10000"/>
            </a:srgbClr>
          </a:solidFill>
          <a:ln cap="flat" cmpd="sng">
            <a:solidFill>
              <a:srgbClr val="15BBA6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0" y="1778000"/>
            <a:ext cx="1219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0" b="1" i="0" u="none" strike="noStrike">
                <a:solidFill>
                  <a:srgbClr val="2DD4B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4191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测试策略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334000" y="5588000"/>
            <a:ext cx="1524000" cy="50800"/>
          </a:xfrm>
          <a:prstGeom prst="roundRect">
            <a:avLst>
              <a:gd name="adj" fmla="val 0"/>
            </a:avLst>
          </a:prstGeom>
          <a:solidFill>
            <a:srgbClr val="2DD4BF">
              <a:alpha val="100000"/>
            </a:srgbClr>
          </a:solidFill>
          <a:ln cap="flat" cmpd="sng">
            <a:solidFill>
              <a:srgbClr val="15BBA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1553</Words>
  <Application>Microsoft Macintosh PowerPoint</Application>
  <PresentationFormat>宽屏</PresentationFormat>
  <Paragraphs>237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23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彦 王</cp:lastModifiedBy>
  <cp:revision>20</cp:revision>
  <dcterms:modified xsi:type="dcterms:W3CDTF">2026-08-20T09:18:03Z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{"Label":"1","ContentProducer":"001191110102MACQD9K64010000","ProduceID":"7675724073179171780","ReservedCode1":"","ContentPropagator":"","PropagateID":"","ReservedCode2":""}</vt:lpwstr>
  </property>
</Properties>
</file>